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0" r:id="rId19"/>
    <p:sldId id="271" r:id="rId20"/>
    <p:sldId id="280" r:id="rId21"/>
    <p:sldId id="281" r:id="rId22"/>
    <p:sldId id="272" r:id="rId23"/>
    <p:sldId id="282" r:id="rId24"/>
    <p:sldId id="283" r:id="rId25"/>
    <p:sldId id="277" r:id="rId26"/>
    <p:sldId id="273" r:id="rId27"/>
  </p:sldIdLst>
  <p:sldSz cx="18288000" cy="10287000"/>
  <p:notesSz cx="6858000" cy="9144000"/>
  <p:embeddedFontLst>
    <p:embeddedFont>
      <p:font typeface="Calibri (MS)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22" autoAdjust="0"/>
  </p:normalViewPr>
  <p:slideViewPr>
    <p:cSldViewPr>
      <p:cViewPr varScale="1">
        <p:scale>
          <a:sx n="71" d="100"/>
          <a:sy n="71" d="100"/>
        </p:scale>
        <p:origin x="1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ti.org.pl/dodatkicti/eszokBR/Biuletyn%20-%20KSeF%20w%20eSZOK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667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1376135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KSeF – Informacje ogólne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14700" y="3545582"/>
            <a:ext cx="12087225" cy="370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Obowiązkowy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od 1.02.2026 (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duże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firmy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1.04.2026 (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pozostali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</a:t>
            </a:r>
          </a:p>
          <a:p>
            <a:pPr algn="l">
              <a:lnSpc>
                <a:spcPts val="5759"/>
              </a:lnSpc>
            </a:pP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Obowiązkowy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odbiór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faktur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od 1.02.2026</a:t>
            </a:r>
          </a:p>
          <a:p>
            <a:pPr algn="l">
              <a:lnSpc>
                <a:spcPts val="5759"/>
              </a:lnSpc>
            </a:pP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Dotyczy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wszystkich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podatników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– VAT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czynnych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zwolnionych</a:t>
            </a:r>
            <a:endParaRPr lang="en-US" sz="4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7" name="Freeform 7"/>
          <p:cNvSpPr/>
          <p:nvPr/>
        </p:nvSpPr>
        <p:spPr>
          <a:xfrm rot="-122173">
            <a:off x="6950958" y="9220644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Data </a:t>
              </a:r>
              <a:r>
                <a:rPr lang="en-US" sz="6599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wystawienia</a:t>
              </a:r>
              <a:r>
                <a:rPr lang="en-US" sz="6599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6599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</a:t>
              </a:r>
              <a:r>
                <a:rPr lang="en-US" sz="6599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6599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przesłanie</a:t>
              </a:r>
              <a:endParaRPr lang="en-US" sz="6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Datą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wystawienia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jest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dzień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wysłania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KSeF</a:t>
            </a:r>
            <a:endParaRPr lang="en-US" sz="4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5759"/>
              </a:lnSpc>
            </a:pP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Przesłanie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=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poprawna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rejestracja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pliku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bramce</a:t>
            </a:r>
            <a:endParaRPr lang="en-US" sz="4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5759"/>
              </a:lnSpc>
            </a:pP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Odrzucenie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=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faktura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niewystawiona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–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należy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wysłać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nowy</a:t>
            </a:r>
            <a:r>
              <a:rPr lang="en-US" sz="4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799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plik</a:t>
            </a:r>
            <a:endParaRPr lang="pl-PL" sz="4799" dirty="0" smtClean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5759"/>
              </a:lnSpc>
            </a:pPr>
            <a:r>
              <a:rPr lang="pl-PL" sz="16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Więcej szczegółów w materiałach na naszej stronie -  </a:t>
            </a:r>
            <a:r>
              <a:rPr lang="pl-PL" sz="1600" b="1" dirty="0"/>
              <a:t>Przewodnik – Daty wystawienia faktury w KSeF.pdf</a:t>
            </a:r>
            <a:endParaRPr lang="en-US" sz="16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Faktury zagraniczne i proforma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225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Faktury dla zagranicy – wystawiane w KSeF, przekazywane np. PDF-em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Proforma – nie jest fakturą, nie trafia do KSeF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Numer KSeF na przelewie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225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Obowiązkowy od 1.01.2027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Dotyczy MPP (split payment)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Ułatwia kontrolę korekt (zatory płatnicze)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Uprawnienia i dostęp – osoby fizyczne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370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Automatyczne uprawnienia właścicielskie dla podatników z NIP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Logowanie: Podpis Zaufany lub kwalifikowany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Jeśli podpis bez NIP/PESEL – zgłoszenie ZAW‑FA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Uprawnienia – osoby prawne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297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Pieczęć kwalifikowana z NIP = automatyczne uprawnienia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Bez pieczęci – ZAW‑FA i wyznaczenie osoby uprawnionej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Certyfikaty KSeF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370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Typ 1 – logowanie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Typ 2 – wystawianie faktur offline i generowanie kodu CERTYFIKAT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Ważność do 2 lat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Wniosek od 1.11.2025 w MCU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90499"/>
            <a:ext cx="18288000" cy="104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KSeF w eSZOK – integracja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297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Po zalogowaniu: Konfiguracja KSeF w Pulpicie Klienta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Wykonanie konfiguracji zgodnie z instrukcją eSZOK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pole tekstowe 7"/>
          <p:cNvSpPr txBox="1"/>
          <p:nvPr/>
        </p:nvSpPr>
        <p:spPr>
          <a:xfrm>
            <a:off x="3581400" y="5676900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>
                <a:hlinkClick r:id="rId4"/>
              </a:rPr>
              <a:t>https://cti.org.pl/dodatkicti/eszokBR/Biuletyn%20-%20KSeF%20w%20eSZOK.pdf</a:t>
            </a:r>
            <a:endParaRPr lang="pl-PL" dirty="0"/>
          </a:p>
          <a:p>
            <a:pPr algn="ctr"/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Wystawianie faktur w eSZOK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297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Proces jak dotychczas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Po wystawieniu – wysyłka do KSeF przyciskiem „KSEF”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Status: przyjęta / odrzucona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pole tekstowe 17"/>
          <p:cNvSpPr txBox="1"/>
          <p:nvPr/>
        </p:nvSpPr>
        <p:spPr>
          <a:xfrm>
            <a:off x="3100388" y="5600700"/>
            <a:ext cx="12215812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6" name="Obraz 25"/>
          <p:cNvPicPr/>
          <p:nvPr/>
        </p:nvPicPr>
        <p:blipFill>
          <a:blip r:embed="rId4"/>
          <a:stretch>
            <a:fillRect/>
          </a:stretch>
        </p:blipFill>
        <p:spPr>
          <a:xfrm>
            <a:off x="6263640" y="6134100"/>
            <a:ext cx="5760720" cy="685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KSeF – Zwolnienia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370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Do końca 2026 – sprzedaż ≤ 10 000 zł brutto miesięcznie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Brak obowiązku wystawiania faktur dla konsumentów (osób fizycznych nieprowadzących działalności)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Wystawianie</a:t>
              </a:r>
              <a:r>
                <a:rPr lang="en-US" sz="6599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6599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faktur</a:t>
              </a:r>
              <a:r>
                <a:rPr lang="en-US" sz="6599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pl-PL" sz="6599" dirty="0" smtClean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walutowych </a:t>
              </a:r>
              <a:endParaRPr lang="en-US" sz="6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pole tekstowe 17"/>
          <p:cNvSpPr txBox="1"/>
          <p:nvPr/>
        </p:nvSpPr>
        <p:spPr>
          <a:xfrm>
            <a:off x="3100388" y="5600700"/>
            <a:ext cx="12215812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5" name="Obraz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876800" y="1714500"/>
            <a:ext cx="8991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30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pl-PL" sz="6599" dirty="0" smtClean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Kontrola przed wysłaniem do </a:t>
              </a:r>
              <a:r>
                <a:rPr lang="pl-PL" sz="6599" dirty="0" err="1" smtClean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KSeF</a:t>
              </a:r>
              <a:endParaRPr lang="en-US" sz="6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pole tekstowe 17"/>
          <p:cNvSpPr txBox="1"/>
          <p:nvPr/>
        </p:nvSpPr>
        <p:spPr>
          <a:xfrm>
            <a:off x="3100388" y="5600700"/>
            <a:ext cx="12215812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81400" y="2476500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5 punktów kontrolnych:</a:t>
            </a:r>
            <a:endParaRPr lang="pl-PL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4000" dirty="0"/>
              <a:t>NIP nabywcy - 10 cyfr, poprawny?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4000" dirty="0"/>
              <a:t>Daty - wystawienia i sprzedaży OK?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4000" dirty="0"/>
              <a:t>Stawki VAT - właściwe?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4000" dirty="0"/>
              <a:t>Kwoty - netto + VAT = brutto?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Opisy - wypełnione i zrozumiałe?</a:t>
            </a:r>
          </a:p>
        </p:txBody>
      </p:sp>
    </p:spTree>
    <p:extLst>
      <p:ext uri="{BB962C8B-B14F-4D97-AF65-F5344CB8AC3E}">
        <p14:creationId xmlns:p14="http://schemas.microsoft.com/office/powerpoint/2010/main" val="22817742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Odbieranie faktur w eSZOK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297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Pobieranie w zakładce KSEF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Weryfikacja dokumentu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Oznaczenie: do księgowości / pomiń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Możliwość opisu i kwalifikacji dokumentu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pl-PL" sz="6599" dirty="0" smtClean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Czego nie będzie w KSEF</a:t>
              </a:r>
              <a:endParaRPr lang="en-US" sz="6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8" name="Obraz 7"/>
          <p:cNvPicPr/>
          <p:nvPr/>
        </p:nvPicPr>
        <p:blipFill>
          <a:blip r:embed="rId4"/>
          <a:stretch>
            <a:fillRect/>
          </a:stretch>
        </p:blipFill>
        <p:spPr>
          <a:xfrm>
            <a:off x="4800600" y="20193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79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pl-PL" sz="6599" dirty="0" smtClean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Czego nie będzie w KSEF</a:t>
              </a:r>
              <a:endParaRPr lang="en-US" sz="6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pole tekstowe 5"/>
          <p:cNvSpPr txBox="1"/>
          <p:nvPr/>
        </p:nvSpPr>
        <p:spPr>
          <a:xfrm>
            <a:off x="3962400" y="2247900"/>
            <a:ext cx="1074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Rozporządzenie Ministra Finansów i Gospodarki z dnia 7 grudnia 2025 r. w sprawie przypadków, w których nie ma obowiązku wystawiania faktur ustrukturyzowanych (Dz. U. poz. 1740</a:t>
            </a:r>
            <a:r>
              <a:rPr lang="pl-PL" b="1" dirty="0" smtClean="0"/>
              <a:t>)</a:t>
            </a:r>
          </a:p>
          <a:p>
            <a:endParaRPr lang="pl-PL" b="1" dirty="0"/>
          </a:p>
          <a:p>
            <a:r>
              <a:rPr lang="pl-PL" dirty="0"/>
              <a:t>Rozporządzenie określa przypadki w których nie ma obowiązku wystawiania faktur w </a:t>
            </a:r>
            <a:r>
              <a:rPr lang="pl-PL" dirty="0" err="1"/>
              <a:t>KSeF</a:t>
            </a:r>
            <a:r>
              <a:rPr lang="pl-PL" dirty="0"/>
              <a:t>.  Dotyczą 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świadczenia usług przejazdów autostradą płatną, dokumentowanych paragonem z NIP uznanym za fakturę,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świadczenia usług przewozu osób, a usługi te są dokumentowane biletami uznanymi za faktury,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świadczenia usług w zakresie kontroli i nadzoru lotniczego, za które są pobierane opłaty trasowe dokumentowane fakturami,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usług finansowych i ubezpieczeniowych zwolnionych z VAT, dokumentowanych fakturami uproszczonymi o węższym zakresie danych,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faktur wystawianych w ramach </a:t>
            </a:r>
            <a:r>
              <a:rPr lang="pl-PL" dirty="0" err="1"/>
              <a:t>samofakturowania</a:t>
            </a:r>
            <a:r>
              <a:rPr lang="pl-PL" dirty="0"/>
              <a:t> przez nabywcę będącego tzw. podmiotem zagranicznym, w przypadku jeżeli ten nabywca nie posiada NIP,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faktur wystawianych przez nabywcę w ramach </a:t>
            </a:r>
            <a:r>
              <a:rPr lang="pl-PL" dirty="0" err="1"/>
              <a:t>samofakturowania</a:t>
            </a:r>
            <a:r>
              <a:rPr lang="pl-PL" dirty="0"/>
              <a:t>, do którego nabywcę upoważnił podatnik będący tzw. podmiotem zagranicznym, w przypadku jeżeli ten podatnik nie posiada NIP.</a:t>
            </a:r>
          </a:p>
        </p:txBody>
      </p:sp>
    </p:spTree>
    <p:extLst>
      <p:ext uri="{BB962C8B-B14F-4D97-AF65-F5344CB8AC3E}">
        <p14:creationId xmlns:p14="http://schemas.microsoft.com/office/powerpoint/2010/main" val="29722022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pl-PL" sz="6600" dirty="0"/>
                <a:t>INFORMACJA NA ZAKOŃCZENIE</a:t>
              </a:r>
              <a:endParaRPr lang="en-US" sz="6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52800" y="2378869"/>
            <a:ext cx="11834813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pl-PL" sz="3200" dirty="0"/>
              <a:t>Informujemy, że dokładamy wszelkich starań żeby być na bieżąco i informować naszych klientów o wszelkich zmianach. Jednak sytuacja z </a:t>
            </a:r>
            <a:r>
              <a:rPr lang="pl-PL" sz="3200" dirty="0" err="1"/>
              <a:t>KSeF</a:t>
            </a:r>
            <a:r>
              <a:rPr lang="pl-PL" sz="3200" dirty="0"/>
              <a:t> jest bardzo dynamiczna. Brakuje stosownych rozporządzeń a kolejne informacje bywają w sprzeczności z poprzednimi. Mając to na uwadze prosimy o wczesne podejmowanie działań na podstawie powyższych instrukcji i zrozumienie potencjalnej konieczności ich kolejnych </a:t>
            </a:r>
            <a:r>
              <a:rPr lang="pl-PL" sz="3200" dirty="0" smtClean="0"/>
              <a:t>aktualizacji</a:t>
            </a:r>
            <a:endParaRPr lang="en-US" sz="32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027038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Przydatne linki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7" y="1796430"/>
            <a:ext cx="12087225" cy="669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2400" u="sng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KSeF</a:t>
            </a:r>
            <a:r>
              <a:rPr lang="en-US" sz="24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</a:t>
            </a:r>
            <a:endParaRPr lang="pl-PL" sz="2400" u="sng" dirty="0" smtClean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5759"/>
              </a:lnSpc>
            </a:pPr>
            <a:r>
              <a:rPr lang="pl-PL" sz="2400" b="1" dirty="0" smtClean="0"/>
              <a:t>https</a:t>
            </a:r>
            <a:r>
              <a:rPr lang="pl-PL" sz="2400" b="1" dirty="0"/>
              <a:t>://ksef.podatki.gov.pl/</a:t>
            </a:r>
          </a:p>
          <a:p>
            <a:pPr>
              <a:lnSpc>
                <a:spcPts val="5759"/>
              </a:lnSpc>
            </a:pPr>
            <a:r>
              <a:rPr lang="en-US" sz="2400" u="sng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2400" u="sng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Podręcznik</a:t>
            </a:r>
            <a:r>
              <a:rPr lang="en-US" sz="24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MCU</a:t>
            </a:r>
            <a:r>
              <a:rPr lang="pl-PL" sz="2400" u="sng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</a:t>
            </a:r>
          </a:p>
          <a:p>
            <a:pPr>
              <a:lnSpc>
                <a:spcPts val="5759"/>
              </a:lnSpc>
            </a:pPr>
            <a:r>
              <a:rPr lang="pl-PL" sz="2400" b="1" dirty="0" smtClean="0"/>
              <a:t>https</a:t>
            </a:r>
            <a:r>
              <a:rPr lang="pl-PL" sz="2400" b="1" dirty="0"/>
              <a:t>://ksef.podatki.gov.pl/media/0iafuqe5/podrecznik-uzytkownika-modulu-certyfikatow-i-uprawnien-mcu.pdf</a:t>
            </a:r>
          </a:p>
          <a:p>
            <a:pPr algn="l">
              <a:lnSpc>
                <a:spcPts val="5759"/>
              </a:lnSpc>
            </a:pPr>
            <a:r>
              <a:rPr lang="en-US" sz="2400" u="sng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pl-PL" sz="2400" u="sng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Rozporządzenia MF: </a:t>
            </a:r>
          </a:p>
          <a:p>
            <a:pPr algn="l">
              <a:lnSpc>
                <a:spcPts val="5759"/>
              </a:lnSpc>
            </a:pPr>
            <a:r>
              <a:rPr lang="pl-PL" sz="2400" b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https</a:t>
            </a:r>
            <a:r>
              <a:rPr lang="pl-PL" sz="2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://ksef.podatki.gov.pl/wyjasnienia/rozporzadzenia-wykonawcze-do-krajowego-systemu-e-faktur/</a:t>
            </a:r>
            <a:endParaRPr lang="pl-PL" sz="2400" b="1" dirty="0" smtClean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5759"/>
              </a:lnSpc>
            </a:pPr>
            <a:endParaRPr lang="en-US" sz="4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E‑Faktura – definicja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370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Plik XML zgodny ze wzorem MF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Nadaje się numer KSeF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Archiwizacja 10 lat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Nie wysyła się mailowo i nie drukuje (z wyjątkami)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Korzyści z KSeF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442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Ujednolicenie fakturowania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Szybszy obieg dokumentów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Automatyczne importy do systemów FK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10‑letnia archiwizacja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Zwrot VAT w 40 dni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Większa wiarygodność podatników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Kasy fiskalne i paragony z NIP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674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Do 31.12.2026 – możliwość wystawiania faktur z kas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Od 2027 – faktury do transakcji zarejestrowanych w kasie online muszą być w KSeF (dla podatników)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Faktury dla konsumentów nieobowiązkowe w KSeF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Najem prywatny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674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Co do zasady podlega KSeF</a:t>
            </a:r>
          </a:p>
          <a:p>
            <a:pPr marL="617728" lvl="1" indent="-308864" algn="l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Zwolnienie do końca 2026 przy sprzedaży ≤ 10 tys. zł/mies.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en-US" sz="65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Tryby wystawiania faktur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00388" y="2378869"/>
            <a:ext cx="12087225" cy="587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Online – podstawowy, natychmiastowe wystawienie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Offline24 – bez internetu, wysyłka następnego dnia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Offline (prace serwisowe) – wysyłka po przerwie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Tryb awaryjny – awaria KSeF, wysyłka do 7 dni po awarii</a:t>
            </a:r>
          </a:p>
        </p:txBody>
      </p: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pl-PL" sz="6599" dirty="0" smtClean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KODY QR</a:t>
              </a:r>
              <a:endParaRPr lang="en-US" sz="6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8" name="Obraz 7"/>
          <p:cNvPicPr/>
          <p:nvPr/>
        </p:nvPicPr>
        <p:blipFill>
          <a:blip r:embed="rId4"/>
          <a:stretch>
            <a:fillRect/>
          </a:stretch>
        </p:blipFill>
        <p:spPr>
          <a:xfrm>
            <a:off x="5105400" y="2126456"/>
            <a:ext cx="8229600" cy="48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75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10287000"/>
                </a:moveTo>
                <a:lnTo>
                  <a:pt x="13716000" y="10287000"/>
                </a:lnTo>
                <a:lnTo>
                  <a:pt x="13716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19"/>
                </a:lnSpc>
              </a:pPr>
              <a:r>
                <a:rPr lang="pl-PL" sz="6599" dirty="0" smtClean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KODY QR CD.</a:t>
              </a:r>
              <a:endParaRPr lang="en-US" sz="6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122173">
            <a:off x="6478582" y="9110960"/>
            <a:ext cx="2181659" cy="679428"/>
          </a:xfrm>
          <a:custGeom>
            <a:avLst/>
            <a:gdLst/>
            <a:ahLst/>
            <a:cxnLst/>
            <a:rect l="l" t="t" r="r" b="b"/>
            <a:pathLst>
              <a:path w="2181659" h="679428">
                <a:moveTo>
                  <a:pt x="0" y="0"/>
                </a:moveTo>
                <a:lnTo>
                  <a:pt x="2181659" y="0"/>
                </a:lnTo>
                <a:lnTo>
                  <a:pt x="2181659" y="679428"/>
                </a:lnTo>
                <a:lnTo>
                  <a:pt x="0" y="67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" name="Obraz 9"/>
          <p:cNvPicPr/>
          <p:nvPr/>
        </p:nvPicPr>
        <p:blipFill>
          <a:blip r:embed="rId4"/>
          <a:stretch>
            <a:fillRect/>
          </a:stretch>
        </p:blipFill>
        <p:spPr>
          <a:xfrm>
            <a:off x="5410200" y="2126458"/>
            <a:ext cx="8229600" cy="50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71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668</Words>
  <Application>Microsoft Office PowerPoint</Application>
  <PresentationFormat>Niestandardowy</PresentationFormat>
  <Paragraphs>98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 (MS)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 Obowiązkowy od 1.02.2026 (duże firmy) i 1.04.2026 (pozostali) • Obowiązkowy odbiór faktur od 1.02.2026 • Dotyczy wszystkich podatników – VAT czynnych i zwolnionych</dc:title>
  <cp:lastModifiedBy>Użytkownik systemu Windows</cp:lastModifiedBy>
  <cp:revision>13</cp:revision>
  <dcterms:created xsi:type="dcterms:W3CDTF">2006-08-16T00:00:00Z</dcterms:created>
  <dcterms:modified xsi:type="dcterms:W3CDTF">2025-12-22T09:19:27Z</dcterms:modified>
  <dc:identifier>DAG4qIT-1VI</dc:identifier>
</cp:coreProperties>
</file>